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Google Sans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3DB73A-52F9-4524-A3CD-5205FB6FB28F}">
  <a:tblStyle styleId="{543DB73A-52F9-4524-A3CD-5205FB6FB28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Medium-bold.fntdata"/><Relationship Id="rId47" Type="http://schemas.openxmlformats.org/officeDocument/2006/relationships/font" Target="fonts/GoogleSansMedium-regular.fntdata"/><Relationship Id="rId49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Nuni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GoogleSans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76c4411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076c4411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6ec32f12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6ec32f12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ec32f12a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06ec32f12a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6ec32f12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06ec32f12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ced13096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fced13096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0fbbfc6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0fbbfc6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5dbb6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5dbb6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593131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593131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593131d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593131d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593131d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593131d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93131d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593131d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593131d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593131d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593131d1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593131d1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0dc922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60dc922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5d3cc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65d3cc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65d3cc03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065d3cc03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76c4411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76c441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65d3cc03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065d3cc03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5d3cc03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065d3cc03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5d3cc03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065d3cc03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fced13096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fced13096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ced130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cfced130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fced1309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cfced1309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ced1309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cfced1309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ec32f12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06ec32f12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ec32f12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ec32f12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ec32f12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06ec32f12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6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0">
  <p:cSld name="TITLE_2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1">
  <p:cSld name="TITLE_2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s://storage.googleapis.com/pub-tools-public-publication-data/pdf/38149.pdf" TargetMode="External"/><Relationship Id="rId5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52.png"/><Relationship Id="rId6" Type="http://schemas.openxmlformats.org/officeDocument/2006/relationships/hyperlink" Target="https://github.com/ageron/handson-ml2/blob/master/ml-project-checklist.m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publishing-to-medium-from-jupyter-notebooks-53978dd21fac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pypi.org/project/jupyter-to-medium/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voila.readthedocs.io/en/stable/using.html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5" Type="http://schemas.openxmlformats.org/officeDocument/2006/relationships/hyperlink" Target="https://github.com/voila-dashboards/voila" TargetMode="External"/><Relationship Id="rId6" Type="http://schemas.openxmlformats.org/officeDocument/2006/relationships/hyperlink" Target="https://voila-gallery.org/" TargetMode="External"/><Relationship Id="rId7" Type="http://schemas.openxmlformats.org/officeDocument/2006/relationships/hyperlink" Target="https://blog.jupyter.org/and-voil%C3%A0-f6a2c08a4a93" TargetMode="External"/><Relationship Id="rId8" Type="http://schemas.openxmlformats.org/officeDocument/2006/relationships/hyperlink" Target="https://pythonforundergradengineers.com/deploy-jupyter-notebook-voila-heroku.html" TargetMode="External"/><Relationship Id="rId10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hyperlink" Target="https://drive.google.com/file/d/1GjPaFFVwyGM4JsdEnvzHqWMtKNBFvoB3/view?usp=sharing" TargetMode="External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hyperlink" Target="https://drive.google.com/file/d/1GjPaFFVwyGM4JsdEnvzHqWMtKNBFvoB3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drive.google.com/file/d/1GjPaFFVwyGM4JsdEnvzHqWMtKNBFvoB3/view?usp=sha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s://www.revistaingenieria.unam.mx/numeros/2020/v21n1-08.pdf" TargetMode="External"/><Relationship Id="rId5" Type="http://schemas.openxmlformats.org/officeDocument/2006/relationships/hyperlink" Target="https://healthdataminer.com/data-mining/crisp-dm-una-metodologia-para-mineria-de-datos-en-salud/" TargetMode="External"/><Relationship Id="rId6" Type="http://schemas.openxmlformats.org/officeDocument/2006/relationships/hyperlink" Target="https://keithmccormick.com/wp-content/uploads/CRISP-DM%20No%20Brand.pdf" TargetMode="External"/><Relationship Id="rId7" Type="http://schemas.openxmlformats.org/officeDocument/2006/relationships/hyperlink" Target="https://www.the-modeling-agency.com/crisp-dm.pdf" TargetMode="External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dx.org/es/course/mining-massive-datasets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hyperlink" Target="https://www.edx.org/es/course/mining-massive-datase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vita.had.co.nz/papers/tidy-data.html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vita.had.co.nz/papers/tidy-data.pdf" TargetMode="External"/><Relationship Id="rId6" Type="http://schemas.openxmlformats.org/officeDocument/2006/relationships/hyperlink" Target="https://vita.had.co.nz/papers/tidy-data.pdf" TargetMode="External"/><Relationship Id="rId7" Type="http://schemas.openxmlformats.org/officeDocument/2006/relationships/hyperlink" Target="https://vita.had.co.nz/papers/tidy-data.html" TargetMode="External"/><Relationship Id="rId8" Type="http://schemas.openxmlformats.org/officeDocument/2006/relationships/hyperlink" Target="https://cran.r-project.org/web/packages/tidyr/vignettes/tidy-data.html" TargetMode="External"/><Relationship Id="rId10" Type="http://schemas.openxmlformats.org/officeDocument/2006/relationships/hyperlink" Target="https://vita.had.co.nz/papers/tidy-data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425650" y="2029050"/>
            <a:ext cx="19926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Full paper</a:t>
            </a:r>
            <a:endParaRPr b="1">
              <a:solidFill>
                <a:srgbClr val="44184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Paper: Google’s hybrid approach to research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41" name="Google Shape;24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550" y="1427875"/>
            <a:ext cx="3644250" cy="24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247" name="Google Shape;2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2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Apéndice B: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Machine Learning Project Checklist.</a:t>
            </a:r>
            <a:br>
              <a:rPr lang="en"/>
            </a:b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3"/>
          <p:cNvSpPr txBox="1"/>
          <p:nvPr/>
        </p:nvSpPr>
        <p:spPr>
          <a:xfrm>
            <a:off x="377100" y="157675"/>
            <a:ext cx="85797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Puntos extra: 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Publishing to Medium From Jupyter Notebooks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/>
          <p:nvPr/>
        </p:nvSpPr>
        <p:spPr>
          <a:xfrm>
            <a:off x="377100" y="2083800"/>
            <a:ext cx="3740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Revisa la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documentación oficial en Pypi acá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875" y="1564039"/>
            <a:ext cx="3565775" cy="201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7484" y="2766875"/>
            <a:ext cx="1889876" cy="18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4"/>
          <p:cNvSpPr txBox="1"/>
          <p:nvPr/>
        </p:nvSpPr>
        <p:spPr>
          <a:xfrm>
            <a:off x="377100" y="157675"/>
            <a:ext cx="8579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Puntos extra: </a:t>
            </a:r>
            <a:r>
              <a:rPr b="1" lang="en" sz="30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Voila for Jupyter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4"/>
          <p:cNvSpPr txBox="1"/>
          <p:nvPr/>
        </p:nvSpPr>
        <p:spPr>
          <a:xfrm>
            <a:off x="341725" y="1390450"/>
            <a:ext cx="3740400" cy="26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Revisa la documentación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oficial de Voilá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Checa algunos ejemplos en producción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Haz el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tutorial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publica tu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portafolio personal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325" y="1561475"/>
            <a:ext cx="2076600" cy="86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267" name="Google Shape;267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6125" y="2299376"/>
            <a:ext cx="1329825" cy="1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4443425" y="1643400"/>
            <a:ext cx="44187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Proyectos de Machine Learning.</a:t>
            </a:r>
            <a:endParaRPr b="1"/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300" y="1044275"/>
            <a:ext cx="4023575" cy="31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6"/>
          <p:cNvSpPr txBox="1"/>
          <p:nvPr/>
        </p:nvSpPr>
        <p:spPr>
          <a:xfrm>
            <a:off x="377100" y="995450"/>
            <a:ext cx="4164900" cy="3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trata de un módulo de 2 semanas de práctica intensa (hackathon mode=on)</a:t>
            </a:r>
            <a:endParaRPr b="1"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Desarrollamos 2 proyectos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enfocados en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análisis de datos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creación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solución aplicando ML/DL, usando CRISP-DM como metodología.</a:t>
            </a:r>
            <a:endParaRPr b="1"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250875" y="2074873"/>
            <a:ext cx="3231998" cy="4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701224" y="2570850"/>
            <a:ext cx="3790752" cy="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6"/>
          <p:cNvSpPr txBox="1"/>
          <p:nvPr/>
        </p:nvSpPr>
        <p:spPr>
          <a:xfrm>
            <a:off x="377100" y="157675"/>
            <a:ext cx="8579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4466450" y="1312950"/>
            <a:ext cx="44187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 patrones de diseño de agentes inteligentes.</a:t>
            </a:r>
            <a:endParaRPr b="1"/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7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99" name="Google Shape;299;p58"/>
          <p:cNvSpPr txBox="1"/>
          <p:nvPr/>
        </p:nvSpPr>
        <p:spPr>
          <a:xfrm>
            <a:off x="377100" y="1241275"/>
            <a:ext cx="57261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An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advanced project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in 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product-focused team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that, by virtue of its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creativity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newness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changes the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and thereby produces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new research results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Ejemplos: MapReduce, Google File System and BigTable.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01" name="Google Shape;3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800" y="2229042"/>
            <a:ext cx="2807999" cy="124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08" name="Google Shape;308;p59"/>
          <p:cNvSpPr txBox="1"/>
          <p:nvPr/>
        </p:nvSpPr>
        <p:spPr>
          <a:xfrm>
            <a:off x="377100" y="1220100"/>
            <a:ext cx="55803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A project in the research group that results in new products or services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Google Translate and Voice Search.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10" name="Google Shape;3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475" y="1426950"/>
            <a:ext cx="2289600" cy="2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17" name="Google Shape;317;p60"/>
          <p:cNvSpPr txBox="1"/>
          <p:nvPr/>
        </p:nvSpPr>
        <p:spPr>
          <a:xfrm>
            <a:off x="3983100" y="1079075"/>
            <a:ext cx="49737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A project in the research group that creates new concepts and technologies, which are then applied to existing products or services.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Ejemplo: Audio and video fingerprinting techniques en Youtube.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19" name="Google Shape;3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1841097"/>
            <a:ext cx="3476625" cy="14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175" name="Google Shape;1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26" name="Google Shape;326;p61"/>
          <p:cNvSpPr txBox="1"/>
          <p:nvPr/>
        </p:nvSpPr>
        <p:spPr>
          <a:xfrm>
            <a:off x="2784150" y="1554498"/>
            <a:ext cx="61725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4. A joint research project between an engineering team and the research group which is then used by that engineering team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28" name="Google Shape;3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88" y="1337188"/>
            <a:ext cx="2479350" cy="185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304" y="3063053"/>
            <a:ext cx="1608200" cy="16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36" name="Google Shape;336;p62"/>
          <p:cNvSpPr txBox="1"/>
          <p:nvPr/>
        </p:nvSpPr>
        <p:spPr>
          <a:xfrm>
            <a:off x="2784150" y="1437150"/>
            <a:ext cx="6172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5. A research project in an engineering team that is transitioned to the research group (and eventually becomes (2), (3) or (4) above).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38" name="Google Shape;3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2648525"/>
            <a:ext cx="3128700" cy="156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1" y="0"/>
            <a:ext cx="45335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3"/>
          <p:cNvSpPr txBox="1"/>
          <p:nvPr/>
        </p:nvSpPr>
        <p:spPr>
          <a:xfrm>
            <a:off x="4083150" y="601350"/>
            <a:ext cx="4777500" cy="3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Apliquemos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nuestras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super habilidades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desarrolladas 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 lo largo de este Master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obtener una oportunidad de empleo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cool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startup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/>
        </p:nvSpPr>
        <p:spPr>
          <a:xfrm>
            <a:off x="4204025" y="1935300"/>
            <a:ext cx="41970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1: Análisis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Datos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/>
        </p:nvSpPr>
        <p:spPr>
          <a:xfrm>
            <a:off x="5295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PRUEBA TÉCNICA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5"/>
          <p:cNvSpPr txBox="1"/>
          <p:nvPr/>
        </p:nvSpPr>
        <p:spPr>
          <a:xfrm>
            <a:off x="529500" y="2345700"/>
            <a:ext cx="3683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Examen Data Science Nivel intermedio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200" y="2194975"/>
            <a:ext cx="4778400" cy="111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6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6"/>
          <p:cNvSpPr txBox="1"/>
          <p:nvPr/>
        </p:nvSpPr>
        <p:spPr>
          <a:xfrm>
            <a:off x="4903050" y="965525"/>
            <a:ext cx="3771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vamos a centrarnos en que todos entendamos el objetivo del proyecto.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Leeremos el documento que plantea los problemas a resolver, determinando los objetivos de negocio, evaluando los recursos con los que contamos y determinando las metas de exploración que queremos alcanzar.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68" name="Google Shape;368;p66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{543DB73A-52F9-4524-A3CD-5205FB6FB28F}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</a:t>
                      </a:r>
                      <a:r>
                        <a:rPr lang="en" sz="800"/>
                        <a:t>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66"/>
          <p:cNvSpPr txBox="1"/>
          <p:nvPr/>
        </p:nvSpPr>
        <p:spPr>
          <a:xfrm>
            <a:off x="5001375" y="33956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7"/>
          <p:cNvSpPr txBox="1"/>
          <p:nvPr/>
        </p:nvSpPr>
        <p:spPr>
          <a:xfrm>
            <a:off x="5538550" y="1269600"/>
            <a:ext cx="31485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pondremos manos a la obra.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 primero: recolectar los datos iniciales.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Describe tus datos con las herramientas más básicas.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Detecta anomalías en los datos: datos perdidos, datos atípicos, etc.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77" name="Google Shape;377;p67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{543DB73A-52F9-4524-A3CD-5205FB6FB28F}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DICIEMBRE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67"/>
          <p:cNvSpPr txBox="1"/>
          <p:nvPr/>
        </p:nvSpPr>
        <p:spPr>
          <a:xfrm>
            <a:off x="5612800" y="3841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8"/>
          <p:cNvSpPr txBox="1"/>
          <p:nvPr/>
        </p:nvSpPr>
        <p:spPr>
          <a:xfrm>
            <a:off x="4227050" y="1489650"/>
            <a:ext cx="41970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2: Creación de un modelo de Machine Learning.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9"/>
          <p:cNvSpPr txBox="1"/>
          <p:nvPr/>
        </p:nvSpPr>
        <p:spPr>
          <a:xfrm>
            <a:off x="5315125" y="1330650"/>
            <a:ext cx="3360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empleado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Decide qué columnas incluir en tu reporte final y cuáles no, ¿por qué?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operaciones de limpieza de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94" name="Google Shape;394;p69"/>
          <p:cNvGraphicFramePr/>
          <p:nvPr/>
        </p:nvGraphicFramePr>
        <p:xfrm>
          <a:off x="605700" y="133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{543DB73A-52F9-4524-A3CD-5205FB6FB28F}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Select Your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Rationale for Inclusion/Exclusion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Clean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 Cleaning Report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Label Encoding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Drop Unnecessary Columns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Altering Datatypes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Dealing With Zeros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0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Google Shape;401;p70"/>
          <p:cNvGraphicFramePr/>
          <p:nvPr/>
        </p:nvGraphicFramePr>
        <p:xfrm>
          <a:off x="605700" y="13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{543DB73A-52F9-4524-A3CD-5205FB6FB28F}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Construct Required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Derived Attributes Generated Records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Integrate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Merged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Format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Reformatted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Dataset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Dataset Description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70"/>
          <p:cNvSpPr txBox="1"/>
          <p:nvPr/>
        </p:nvSpPr>
        <p:spPr>
          <a:xfrm>
            <a:off x="5315125" y="1330650"/>
            <a:ext cx="3360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las operaciones necesarias para transformar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gran objetivo es conseguir cumplir con los principios de Tidy Data en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1"/>
          <p:cNvSpPr txBox="1"/>
          <p:nvPr/>
        </p:nvSpPr>
        <p:spPr>
          <a:xfrm>
            <a:off x="5361025" y="1833000"/>
            <a:ext cx="3360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equipo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tendrá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25 minutos para exponer todo lo que realizó en estas 2 semanas. ¡Éxito!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10" name="Google Shape;410;p71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{543DB73A-52F9-4524-A3CD-5205FB6FB28F}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2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17" name="Google Shape;4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423" name="Google Shape;4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5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las instrucciones del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 IX: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Proyectos de Machine Learning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veremos la dinámica de la sesión y daremos un breve repaso a la metodología llamada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 Industry Standard Process for Data Mining (CRISP-DM)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trabajar en parejas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la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documentación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nuestro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 proyecto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basado en ese paradigma, en una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500">
                <a:solidFill>
                  <a:srgbClr val="E8E7E3"/>
                </a:solidFill>
              </a:rPr>
              <a:t>💻🐍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no perder la costumbre.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vamos a dar espacio para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trabajar en pares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generar discusiones acerca de las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mejores prácticas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resolver un problema utilizando Machine Learning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un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breve resumen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próximos pasos.</a:t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6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al módulo: Proyectos de ML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Proyecto 1: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Exámen intermedio Data Scientist @ OPI Analytics.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8:15 - 8:40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ejercicio exámen sección A.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ejercicio exámen sección B.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8"/>
          <p:cNvSpPr txBox="1"/>
          <p:nvPr/>
        </p:nvSpPr>
        <p:spPr>
          <a:xfrm>
            <a:off x="529500" y="1700423"/>
            <a:ext cx="3683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Análogos de aplicación:</a:t>
            </a:r>
            <a:endParaRPr b="1" sz="1800">
              <a:solidFill>
                <a:srgbClr val="441848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BD geográfica UNAM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Minería de datos en salud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CRISP DM Papers: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The CRISP-DM Process Model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CRISP-DM 1.0</a:t>
            </a:r>
            <a:r>
              <a:rPr b="1" lang="en" sz="1800" u="sng">
                <a:solidFill>
                  <a:schemeClr val="dk1"/>
                </a:solidFill>
              </a:rPr>
              <a:t> </a:t>
            </a:r>
            <a:b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4900" y="953884"/>
            <a:ext cx="3683700" cy="369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CRoss-Industry Standard Process Model: CRISP-DM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77100" y="538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Mining Massive Data Sets @ StanfordOnline</a:t>
            </a:r>
            <a:endParaRPr sz="2700"/>
          </a:p>
        </p:txBody>
      </p:sp>
      <p:pic>
        <p:nvPicPr>
          <p:cNvPr id="222" name="Google Shape;2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23" y="1033375"/>
            <a:ext cx="4357551" cy="2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/>
          <p:nvPr/>
        </p:nvSpPr>
        <p:spPr>
          <a:xfrm>
            <a:off x="912675" y="124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9"/>
          <p:cNvSpPr txBox="1"/>
          <p:nvPr/>
        </p:nvSpPr>
        <p:spPr>
          <a:xfrm>
            <a:off x="2218025" y="3593175"/>
            <a:ext cx="49173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Audita gratis acá: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Mining Massive Data Sets en EDx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 txBox="1"/>
          <p:nvPr/>
        </p:nvSpPr>
        <p:spPr>
          <a:xfrm>
            <a:off x="487050" y="1248300"/>
            <a:ext cx="3683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Full </a:t>
            </a:r>
            <a:r>
              <a:rPr b="1" lang="en" sz="21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paper</a:t>
            </a:r>
            <a:endParaRPr b="1">
              <a:solidFill>
                <a:srgbClr val="44184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Tidy Data 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Hadley Wickham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Informal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21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version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Tidy Data</a:t>
            </a: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3200" y="1532624"/>
            <a:ext cx="4778404" cy="2687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Paper: </a:t>
            </a:r>
            <a:r>
              <a:rPr b="1" lang="en" sz="27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</a:t>
            </a:r>
            <a:r>
              <a:rPr lang="en" sz="2700">
                <a:solidFill>
                  <a:srgbClr val="441848"/>
                </a:solidFill>
              </a:rPr>
              <a:t>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Hadley Wickham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